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8" r:id="rId2"/>
    <p:sldId id="259" r:id="rId3"/>
    <p:sldId id="261" r:id="rId4"/>
    <p:sldId id="266" r:id="rId5"/>
    <p:sldId id="271" r:id="rId6"/>
    <p:sldId id="262" r:id="rId7"/>
    <p:sldId id="267" r:id="rId8"/>
    <p:sldId id="264" r:id="rId9"/>
    <p:sldId id="268" r:id="rId10"/>
    <p:sldId id="263" r:id="rId11"/>
    <p:sldId id="269" r:id="rId12"/>
    <p:sldId id="273" r:id="rId13"/>
    <p:sldId id="265" r:id="rId14"/>
    <p:sldId id="270" r:id="rId15"/>
    <p:sldId id="272" r:id="rId16"/>
    <p:sldId id="284" r:id="rId17"/>
    <p:sldId id="283" r:id="rId1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2"/>
    <a:srgbClr val="906A3D"/>
    <a:srgbClr val="C7BCA8"/>
    <a:srgbClr val="4D3F2B"/>
    <a:srgbClr val="443B2D"/>
    <a:srgbClr val="08090D"/>
    <a:srgbClr val="1D2125"/>
    <a:srgbClr val="05271E"/>
    <a:srgbClr val="833229"/>
    <a:srgbClr val="A6C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3969" autoAdjust="0"/>
  </p:normalViewPr>
  <p:slideViewPr>
    <p:cSldViewPr snapToGrid="0">
      <p:cViewPr>
        <p:scale>
          <a:sx n="66" d="100"/>
          <a:sy n="66" d="100"/>
        </p:scale>
        <p:origin x="1962" y="-774"/>
      </p:cViewPr>
      <p:guideLst>
        <p:guide orient="horz" pos="3097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8EF86-7C7E-44EA-9A73-555CA4B131B7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E3B11-4762-4863-83B6-527DB50025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14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89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77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09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72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676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E3B11-4762-4863-83B6-527DB500259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57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04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51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90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74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95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09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16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73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26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620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5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5BF09-F851-45D8-A739-91C6B4FF672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4663FF-6F5C-429B-882F-A363AFC872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61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5896C9F-DDBE-EF70-A116-9914169C7976}"/>
              </a:ext>
            </a:extLst>
          </p:cNvPr>
          <p:cNvSpPr/>
          <p:nvPr/>
        </p:nvSpPr>
        <p:spPr>
          <a:xfrm>
            <a:off x="-1" y="0"/>
            <a:ext cx="6858000" cy="9906000"/>
          </a:xfrm>
          <a:prstGeom prst="rect">
            <a:avLst/>
          </a:prstGeom>
          <a:solidFill>
            <a:srgbClr val="1D21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Uma imagem contendo pessoa, ao ar livre, mulher, em pé&#10;&#10;Descrição gerada automaticamente">
            <a:extLst>
              <a:ext uri="{FF2B5EF4-FFF2-40B4-BE49-F238E27FC236}">
                <a16:creationId xmlns:a16="http://schemas.microsoft.com/office/drawing/2014/main" id="{F737DCA4-D478-32F3-A7AB-C097E030E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969"/>
            <a:ext cx="6858000" cy="5143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C10051-6223-369D-184C-5E77D6388ADB}"/>
              </a:ext>
            </a:extLst>
          </p:cNvPr>
          <p:cNvSpPr txBox="1"/>
          <p:nvPr/>
        </p:nvSpPr>
        <p:spPr>
          <a:xfrm>
            <a:off x="0" y="80843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GUIA PRÁTICO DE NEUROAPRENDIZAGEM PARA EDUCADORES</a:t>
            </a:r>
            <a:endParaRPr lang="pt-BR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3968AE-DBF1-8B74-920C-AAED7CC7D10B}"/>
              </a:ext>
            </a:extLst>
          </p:cNvPr>
          <p:cNvSpPr txBox="1"/>
          <p:nvPr/>
        </p:nvSpPr>
        <p:spPr>
          <a:xfrm>
            <a:off x="171449" y="8135590"/>
            <a:ext cx="651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r>
              <a:rPr lang="pt-BR" sz="1600" dirty="0"/>
              <a:t>ESTRATÉGIAS INOVADORAS PARA POTENCIALIZAR O ENSINO E A APRENDIZAGEM</a:t>
            </a:r>
          </a:p>
        </p:txBody>
      </p:sp>
      <p:sp>
        <p:nvSpPr>
          <p:cNvPr id="3" name="Espaço Reservado para Rodapé 9">
            <a:extLst>
              <a:ext uri="{FF2B5EF4-FFF2-40B4-BE49-F238E27FC236}">
                <a16:creationId xmlns:a16="http://schemas.microsoft.com/office/drawing/2014/main" id="{FBBA9482-ACB7-E922-9909-F53C47D2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306233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213157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04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174172" y="6619557"/>
            <a:ext cx="685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MÉTODOS DE ENSINO BASEADOS NA NEUROCIÊNCIA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1E29D743-DC6C-615E-D2A4-3699F401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247712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381000" y="751850"/>
            <a:ext cx="64770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Aprendizagem Ativa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 aprendizagem ativa envolve as crianças no processo de aprendizado através de atividades práticas e interativas.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Experiências Práticas: Realize pequenas experiências científicas ou atividades manuais onde as crianças possam aplicar o que estão aprendendo.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Aprendizagem Espaçada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Revisar o material em intervalos regulares, ao invés de uma única sessão prolongada, melhora a retenção da informação.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Calendário de Revisão: Crie um calendário onde as crianças revisitam os conteúdos aprendidos em intervalos programados, como uma semana ou um mês depois da primeira aprendizagem.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Feedback Imediato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Fornecer feedback imediato ajuda as crianças a entenderem o que fizeram corretamente e o que precisam melhorar.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Correção Colaborativa: Após uma atividade, revise as respostas junto com as crianças, apontando acertos e erros imediatamente para que aprendam na hora.</a:t>
            </a:r>
            <a:endParaRPr lang="pt-BR" sz="1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4A1DFB7-A386-BB4C-5C2E-16D306F05B33}"/>
              </a:ext>
            </a:extLst>
          </p:cNvPr>
          <p:cNvSpPr/>
          <p:nvPr/>
        </p:nvSpPr>
        <p:spPr>
          <a:xfrm rot="5400000">
            <a:off x="-610033" y="588856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A6BF7410-D229-ACBE-90CE-9AAE0B23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066" y="93785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16599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63BEF2B-9E58-1C55-81D1-8291F9B6D4A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4D3F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5ADE057E-9690-7998-95E9-A813F9418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329"/>
            <a:ext cx="6858000" cy="5143500"/>
          </a:xfrm>
          <a:prstGeom prst="rect">
            <a:avLst/>
          </a:prstGeom>
        </p:spPr>
      </p:pic>
      <p:sp>
        <p:nvSpPr>
          <p:cNvPr id="3" name="Espaço Reservado para Rodapé 9">
            <a:extLst>
              <a:ext uri="{FF2B5EF4-FFF2-40B4-BE49-F238E27FC236}">
                <a16:creationId xmlns:a16="http://schemas.microsoft.com/office/drawing/2014/main" id="{4CF38AEE-4529-7ADA-C3B5-2B0FB986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418769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099734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05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246743" y="6588780"/>
            <a:ext cx="697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APLICAÇÕES PRÁTICAS NA EDUCAÇÃO INFANTIL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A317F555-4424-E5FA-F563-165EF63F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394968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190500" y="563365"/>
            <a:ext cx="647700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Tecnologia Educacional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 uso de aplicativos e jogos educativos pode personalizar o aprendizado e torná-lo mais envolvente.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Aplicativos Interativos: Utilize aplicativos de aprendizado interativos que adaptem as atividades ao nível de cada criança, tornando o aprendizado divertido e eficaz.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Educação Inclusiva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Entender como cada criança aprende pode ajudar a criar estratégias de ensino que atendam a diferentes necessidades.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Atividades Diferenciadas: Planeje atividades variadas que permitam que cada criança aprenda da maneira que melhor se adapta a ela, seja visual, auditiva ou cinestésica.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endParaRPr lang="pt-BR" sz="1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8B6522-74F0-2DD5-4AB7-8087BC5BDE17}"/>
              </a:ext>
            </a:extLst>
          </p:cNvPr>
          <p:cNvSpPr txBox="1"/>
          <p:nvPr/>
        </p:nvSpPr>
        <p:spPr>
          <a:xfrm>
            <a:off x="190500" y="6498763"/>
            <a:ext cx="647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000" b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r>
              <a:rPr lang="pt-BR" dirty="0"/>
              <a:t>Treinamento e Desenvolvimento de Educadores</a:t>
            </a:r>
          </a:p>
          <a:p>
            <a:r>
              <a:rPr lang="pt-BR" b="0" dirty="0"/>
              <a:t>Capacitar educadores com conhecimentos de </a:t>
            </a:r>
            <a:r>
              <a:rPr lang="pt-BR" b="0" dirty="0" err="1"/>
              <a:t>neuroaprendizagem</a:t>
            </a:r>
            <a:r>
              <a:rPr lang="pt-BR" b="0" dirty="0"/>
              <a:t> melhora a qualidade do ensino e o sucesso dos alunos.</a:t>
            </a:r>
          </a:p>
          <a:p>
            <a:endParaRPr lang="pt-BR" b="0" dirty="0"/>
          </a:p>
          <a:p>
            <a:r>
              <a:rPr lang="pt-BR" b="0" dirty="0"/>
              <a:t>Exemplo Prático</a:t>
            </a:r>
          </a:p>
          <a:p>
            <a:r>
              <a:rPr lang="pt-BR" b="0" dirty="0"/>
              <a:t>Workshops de </a:t>
            </a:r>
            <a:r>
              <a:rPr lang="pt-BR" b="0" dirty="0" err="1"/>
              <a:t>Neuroaprendizagem</a:t>
            </a:r>
            <a:r>
              <a:rPr lang="pt-BR" b="0" dirty="0"/>
              <a:t>: Realize workshops e treinamentos regulares para educadores, focando em técnicas de </a:t>
            </a:r>
            <a:r>
              <a:rPr lang="pt-BR" b="0" dirty="0" err="1"/>
              <a:t>neuroaprendizagem</a:t>
            </a:r>
            <a:r>
              <a:rPr lang="pt-BR" b="0" dirty="0"/>
              <a:t> e estratégias práticas.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30F847-A1C3-7DB1-38D9-30B083BEC26E}"/>
              </a:ext>
            </a:extLst>
          </p:cNvPr>
          <p:cNvSpPr/>
          <p:nvPr/>
        </p:nvSpPr>
        <p:spPr>
          <a:xfrm rot="5400000">
            <a:off x="-745500" y="509365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37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DBE73EA-86EC-A38D-DD15-2E95431EC55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0707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 descr="Menina em pé em frente a lousa&#10;&#10;Descrição gerada automaticamente com confiança média">
            <a:extLst>
              <a:ext uri="{FF2B5EF4-FFF2-40B4-BE49-F238E27FC236}">
                <a16:creationId xmlns:a16="http://schemas.microsoft.com/office/drawing/2014/main" id="{E9BE8316-32F4-1BB3-8C64-D54D66752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0"/>
            <a:ext cx="6858000" cy="514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4F08E09-7B2F-D899-6B2D-F0E322FBDC72}"/>
              </a:ext>
            </a:extLst>
          </p:cNvPr>
          <p:cNvSpPr txBox="1"/>
          <p:nvPr/>
        </p:nvSpPr>
        <p:spPr>
          <a:xfrm>
            <a:off x="190500" y="7522029"/>
            <a:ext cx="6436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neuroaprendizagem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oferece uma abordagem inovadora e cientificamente fundamentada para otimizar a educação infantil. Implementando esses princípios e práticas no dia a dia, podemos criar ambientes de aprendizado mais eficazes e acolhedores, ajudando as crianças a desenvolverem todo o seu potencial cognitivo.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A3FCD0-4349-C1CF-B18A-41D37D0E82B5}"/>
              </a:ext>
            </a:extLst>
          </p:cNvPr>
          <p:cNvSpPr txBox="1"/>
          <p:nvPr/>
        </p:nvSpPr>
        <p:spPr>
          <a:xfrm>
            <a:off x="190500" y="612832"/>
            <a:ext cx="4283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Conclusão</a:t>
            </a:r>
          </a:p>
          <a:p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78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-1"/>
            <a:ext cx="6858000" cy="101221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86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637341" y="4944086"/>
            <a:ext cx="5583318" cy="88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43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5143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697817" y="6649664"/>
            <a:ext cx="5522841" cy="75901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86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5C797C3-6F1E-3AA4-4225-55DBA1A4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621977" y="2396770"/>
            <a:ext cx="5583318" cy="2158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14" dirty="0"/>
              <a:t>Esse Ebook foi gerado por IA, e diagramado por humano.</a:t>
            </a:r>
            <a:br>
              <a:rPr lang="pt-BR" sz="1714" dirty="0"/>
            </a:br>
            <a:r>
              <a:rPr lang="pt-BR" sz="1714" dirty="0"/>
              <a:t>O passo a passo se encontra no meu </a:t>
            </a:r>
            <a:r>
              <a:rPr lang="pt-BR" sz="1714" dirty="0" err="1"/>
              <a:t>Github</a:t>
            </a:r>
            <a:endParaRPr lang="pt-BR" sz="1714" dirty="0"/>
          </a:p>
          <a:p>
            <a:pPr algn="ctr"/>
            <a:r>
              <a:rPr lang="pt-BR" sz="3143" dirty="0"/>
              <a:t>.</a:t>
            </a:r>
            <a:br>
              <a:rPr lang="pt-BR" sz="1714" dirty="0"/>
            </a:br>
            <a:r>
              <a:rPr lang="pt-BR" sz="1714" dirty="0"/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621027" y="936558"/>
            <a:ext cx="5930521" cy="53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57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B80E3D0-EEFE-5ED5-3B8A-29C7805C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17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621977" y="5450644"/>
            <a:ext cx="5402100" cy="461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86" b="1" dirty="0">
                <a:solidFill>
                  <a:schemeClr val="accent1">
                    <a:lumMod val="75000"/>
                  </a:schemeClr>
                </a:solidFill>
              </a:rPr>
              <a:t>https://github.com/LeandroHLopes/Criando-um-Ebook-com-ChatGPT-Leonardo-AI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252" y="4372233"/>
            <a:ext cx="1197550" cy="11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63A9342-0A71-02BC-4567-2332C6589DA9}"/>
              </a:ext>
            </a:extLst>
          </p:cNvPr>
          <p:cNvSpPr/>
          <p:nvPr/>
        </p:nvSpPr>
        <p:spPr>
          <a:xfrm rot="5400000">
            <a:off x="-518094" y="478563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01071-7F03-07AD-F972-8B3B2666064E}"/>
              </a:ext>
            </a:extLst>
          </p:cNvPr>
          <p:cNvSpPr/>
          <p:nvPr/>
        </p:nvSpPr>
        <p:spPr>
          <a:xfrm rot="5400000">
            <a:off x="-551398" y="577358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438603" y="972919"/>
            <a:ext cx="59807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 </a:t>
            </a:r>
            <a:r>
              <a:rPr lang="pt-BR" sz="20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neuroaprendizagem</a:t>
            </a:r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é a aplicação dos conhecimentos da neurociência no campo da educação. Entender como o cérebro aprende pode transformar a forma como ensinamos e ajudamos as crianças a absorverem informações de maneira mais eficaz e prazerosa. Este guia prático traz os principais tópicos da </a:t>
            </a:r>
            <a:r>
              <a:rPr lang="pt-BR" sz="20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neuroaprendizagem</a:t>
            </a:r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, com explicações pedagógicas e exemplos práticos para usar com crianças.</a:t>
            </a:r>
            <a:endParaRPr lang="pt-BR" sz="1600" dirty="0"/>
          </a:p>
        </p:txBody>
      </p:sp>
      <p:pic>
        <p:nvPicPr>
          <p:cNvPr id="8" name="Imagem 7" descr="Desenho de um menino&#10;&#10;Descrição gerada automaticamente com confiança baixa">
            <a:extLst>
              <a:ext uri="{FF2B5EF4-FFF2-40B4-BE49-F238E27FC236}">
                <a16:creationId xmlns:a16="http://schemas.microsoft.com/office/drawing/2014/main" id="{132EEC48-8F29-5D7C-83B4-0645207DE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0" y="4953000"/>
            <a:ext cx="5791200" cy="2895600"/>
          </a:xfrm>
          <a:prstGeom prst="rect">
            <a:avLst/>
          </a:prstGeom>
        </p:spPr>
      </p:pic>
      <p:sp>
        <p:nvSpPr>
          <p:cNvPr id="3" name="Espaço Reservado para Rodapé 10">
            <a:extLst>
              <a:ext uri="{FF2B5EF4-FFF2-40B4-BE49-F238E27FC236}">
                <a16:creationId xmlns:a16="http://schemas.microsoft.com/office/drawing/2014/main" id="{BD83EB11-705B-DC3D-2844-E8EF8085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1621" y="8933352"/>
            <a:ext cx="3848100" cy="681567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197154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099734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01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651933" y="6465669"/>
            <a:ext cx="55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O CÉREBRO E A APRENDIZAGEM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C864E513-EC02-EB2A-9CE3-7F7B6623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81241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266700" y="2533809"/>
            <a:ext cx="6477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 cérebro é composto de várias partes, mas as mais importantes para a aprendizagem são:</a:t>
            </a:r>
          </a:p>
          <a:p>
            <a:pPr algn="just"/>
            <a:endParaRPr lang="pt-BR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Córtex Pré-frontal</a:t>
            </a:r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: Responsável pelo pensamento crítico e planejamento.</a:t>
            </a:r>
          </a:p>
          <a:p>
            <a:pPr algn="just"/>
            <a:r>
              <a:rPr lang="pt-BR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Hipocampo</a:t>
            </a:r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: Fundamental para a formação de novas memórias.</a:t>
            </a:r>
          </a:p>
          <a:p>
            <a:pPr algn="just"/>
            <a:r>
              <a:rPr lang="pt-BR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Amígdala</a:t>
            </a:r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: Envolvida nas emoções e memórias emocionais.</a:t>
            </a:r>
          </a:p>
          <a:p>
            <a:pPr algn="just"/>
            <a:endParaRPr lang="pt-BR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Atividade de Nomeação de Sentimentos: Peça às crianças para nomear diferentes emoções que sentem em diferentes situações, ajudando a amígdala a processar essas emoções de maneira saudável.</a:t>
            </a:r>
          </a:p>
          <a:p>
            <a:pPr algn="just"/>
            <a:endParaRPr lang="pt-BR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Neuroplasticidade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 neuroplasticidade é a capacidade do cérebro de se reorganizar formando novas conexões. Isso significa que o cérebro está sempre mudando e se adaptando com base nas experiências e aprendizados.</a:t>
            </a:r>
          </a:p>
          <a:p>
            <a:pPr algn="just"/>
            <a:endParaRPr lang="pt-BR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Desafios Diários: Introduza pequenas atividades novas todos os dias, como aprender uma nova palavra ou uma dança simples, para estimular a neuroplasticidade.</a:t>
            </a:r>
            <a:endParaRPr lang="pt-BR" sz="1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0B59D8-06B5-4DAD-1A23-EB433B6C2167}"/>
              </a:ext>
            </a:extLst>
          </p:cNvPr>
          <p:cNvSpPr txBox="1"/>
          <p:nvPr/>
        </p:nvSpPr>
        <p:spPr>
          <a:xfrm>
            <a:off x="266700" y="1353566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O cérebro é composto de várias partes, mas as mais importantes para a aprendizagem são:</a:t>
            </a:r>
            <a:endParaRPr lang="pt-BR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18055A-AFAF-C29F-E537-3AD59A8129A5}"/>
              </a:ext>
            </a:extLst>
          </p:cNvPr>
          <p:cNvSpPr txBox="1"/>
          <p:nvPr/>
        </p:nvSpPr>
        <p:spPr>
          <a:xfrm>
            <a:off x="266700" y="493344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ESTRUTURA BÁSICA DO CÉREBRO</a:t>
            </a:r>
            <a:endParaRPr lang="pt-BR" sz="36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A6512E2-9E16-D01A-42F6-66F78EF0E35E}"/>
              </a:ext>
            </a:extLst>
          </p:cNvPr>
          <p:cNvSpPr/>
          <p:nvPr/>
        </p:nvSpPr>
        <p:spPr>
          <a:xfrm rot="5400000">
            <a:off x="-669300" y="577884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" name="Espaço Reservado para Rodapé 10">
            <a:extLst>
              <a:ext uri="{FF2B5EF4-FFF2-40B4-BE49-F238E27FC236}">
                <a16:creationId xmlns:a16="http://schemas.microsoft.com/office/drawing/2014/main" id="{8C142252-EDA3-1EE3-10DB-8E139832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4950" y="9154332"/>
            <a:ext cx="3848100" cy="681567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359034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AA94AAD-6649-6074-9A60-A0F34FF64E0C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08090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Uma imagem contendo pessoa, no interior, mulher, segurando&#10;&#10;Descrição gerada automaticamente">
            <a:extLst>
              <a:ext uri="{FF2B5EF4-FFF2-40B4-BE49-F238E27FC236}">
                <a16:creationId xmlns:a16="http://schemas.microsoft.com/office/drawing/2014/main" id="{46805956-7F3B-4E90-B6FE-3B062F7F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828"/>
            <a:ext cx="6858000" cy="5143500"/>
          </a:xfrm>
          <a:prstGeom prst="rect">
            <a:avLst/>
          </a:prstGeom>
        </p:spPr>
      </p:pic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8626A179-FE19-F10C-51A6-21550363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238147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099734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02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449942" y="6527225"/>
            <a:ext cx="6857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MEMÓRIA E PROCESSOS COGNITIVOS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7BB984F8-C884-45A3-9E5D-550B6E3B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3782700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266700" y="1465956"/>
            <a:ext cx="64770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Memória de Curto Prazo: Armazena informações por um curto período.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Memória de Longo Prazo: Armazena informações por um longo período.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Jogo de Sequências: Brinque de repetir sequências de palavras ou números, aumentando gradualmente a quantidade para treinar a memória de curto prazo e ajudar na transição para a memória de longo prazo.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Formação e Consolidação da Memória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Memórias são formadas e consolidadas através de repetição e prática. Dormir bem também é essencial para a consolidação das memórias.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Rotina de Revisão: Crie uma rotina onde as crianças revisam o que aprenderam ao final do dia, reforçando o conteúdo e ajudando na consolidação da memória.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18055A-AFAF-C29F-E537-3AD59A8129A5}"/>
              </a:ext>
            </a:extLst>
          </p:cNvPr>
          <p:cNvSpPr txBox="1"/>
          <p:nvPr/>
        </p:nvSpPr>
        <p:spPr>
          <a:xfrm>
            <a:off x="190500" y="442544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TIPOS DE MEMÓRIA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2A6F8FB-232B-E634-48AF-226030124977}"/>
              </a:ext>
            </a:extLst>
          </p:cNvPr>
          <p:cNvSpPr/>
          <p:nvPr/>
        </p:nvSpPr>
        <p:spPr>
          <a:xfrm rot="5400000">
            <a:off x="-583097" y="388544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5" name="Espaço Reservado para Rodapé 9">
            <a:extLst>
              <a:ext uri="{FF2B5EF4-FFF2-40B4-BE49-F238E27FC236}">
                <a16:creationId xmlns:a16="http://schemas.microsoft.com/office/drawing/2014/main" id="{AFC22334-37F2-473C-8470-95ED842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3066" y="928807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294302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4">
                <a:lumMod val="40000"/>
                <a:lumOff val="6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B6389A-4EDB-9A1B-10D1-AF5F6EFAA2C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1CED45-AE00-1875-56C4-AEA8A1386C7B}"/>
              </a:ext>
            </a:extLst>
          </p:cNvPr>
          <p:cNvSpPr txBox="1"/>
          <p:nvPr/>
        </p:nvSpPr>
        <p:spPr>
          <a:xfrm>
            <a:off x="1447800" y="2099734"/>
            <a:ext cx="39624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rgbClr val="0070C0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03</a:t>
            </a:r>
            <a:endParaRPr lang="pt-BR" dirty="0">
              <a:ln>
                <a:solidFill>
                  <a:srgbClr val="0070C0"/>
                </a:solidFill>
              </a:ln>
              <a:noFill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8E443D-25CD-DAE5-7218-908F014EF860}"/>
              </a:ext>
            </a:extLst>
          </p:cNvPr>
          <p:cNvSpPr/>
          <p:nvPr/>
        </p:nvSpPr>
        <p:spPr>
          <a:xfrm>
            <a:off x="575733" y="7112000"/>
            <a:ext cx="5706534" cy="1185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2DEE1-5ACE-6ED4-C554-2356A7F9D784}"/>
              </a:ext>
            </a:extLst>
          </p:cNvPr>
          <p:cNvSpPr txBox="1"/>
          <p:nvPr/>
        </p:nvSpPr>
        <p:spPr>
          <a:xfrm>
            <a:off x="362856" y="6588780"/>
            <a:ext cx="685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Calibri" panose="020F0502020204030204" pitchFamily="34" charset="0"/>
              </a:rPr>
              <a:t>FATORES QUE INFLUENCIAM A APRENDIZAGEM</a:t>
            </a:r>
          </a:p>
        </p:txBody>
      </p:sp>
      <p:sp>
        <p:nvSpPr>
          <p:cNvPr id="4" name="Espaço Reservado para Rodapé 9">
            <a:extLst>
              <a:ext uri="{FF2B5EF4-FFF2-40B4-BE49-F238E27FC236}">
                <a16:creationId xmlns:a16="http://schemas.microsoft.com/office/drawing/2014/main" id="{73CAB3BA-7018-9FFE-4219-A8FB3FEDD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303" y="9181397"/>
            <a:ext cx="3511868" cy="527403"/>
          </a:xfrm>
        </p:spPr>
        <p:txBody>
          <a:bodyPr/>
          <a:lstStyle/>
          <a:p>
            <a:r>
              <a:rPr lang="pt-BR" dirty="0"/>
              <a:t>NEUROAPRENDIZAGEM</a:t>
            </a:r>
            <a:r>
              <a:rPr lang="pt-BR" sz="9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pt-BR" dirty="0"/>
              <a:t>PARA EDUCADORES - LEANDRO LOPES</a:t>
            </a:r>
          </a:p>
        </p:txBody>
      </p:sp>
    </p:spTree>
    <p:extLst>
      <p:ext uri="{BB962C8B-B14F-4D97-AF65-F5344CB8AC3E}">
        <p14:creationId xmlns:p14="http://schemas.microsoft.com/office/powerpoint/2010/main" val="92798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8C3ECD-D43D-578C-E3BA-CAA3120FD31E}"/>
              </a:ext>
            </a:extLst>
          </p:cNvPr>
          <p:cNvSpPr txBox="1"/>
          <p:nvPr/>
        </p:nvSpPr>
        <p:spPr>
          <a:xfrm>
            <a:off x="325967" y="642856"/>
            <a:ext cx="6532033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Atenção e Foco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Manter a atenção é crucial para a aprendizagem eficaz. Atividades que promovem o foco ajudam a melhorar a capacidade de aprender.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Jogo de Foco: Use jogos de concentração como "O Mestre Mandou", onde as crianças devem seguir instruções específicas, ajudando a melhorar a atenção.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Emoções e Motivação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Emoções positivas e motivação são importantes para um aprendizado eficiente. Ambientes de aprendizagem seguros e encorajadores promovem melhor absorção de informações.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Caixa de Sucessos: Crie uma "Caixa de Sucessos" onde as crianças podem colocar anotações sobre suas conquistas diárias, incentivando emoções positivas e motivação.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Sono e Aprendizagem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 sono é fundamental para a recuperação cognitiva e a consolidação de memórias. A falta de sono pode prejudicar significativamente a aprendizagem.</a:t>
            </a:r>
          </a:p>
          <a:p>
            <a:pPr algn="just"/>
            <a:endParaRPr lang="pt-BR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Exemplo Prático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Hora do Conto Noturno: Estabeleça uma rotina de leitura tranquila antes de dormir para ajudar as crianças a relaxarem e se prepararem para um sono reparador.</a:t>
            </a:r>
            <a:endParaRPr lang="pt-BR" sz="1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69C1989-9CFD-63AB-7E5D-7CF737A95785}"/>
              </a:ext>
            </a:extLst>
          </p:cNvPr>
          <p:cNvSpPr/>
          <p:nvPr/>
        </p:nvSpPr>
        <p:spPr>
          <a:xfrm rot="5400000">
            <a:off x="-610033" y="588856"/>
            <a:ext cx="1872000" cy="10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667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1047</Words>
  <Application>Microsoft Office PowerPoint</Application>
  <PresentationFormat>Papel A4 (210 x 297 mm)</PresentationFormat>
  <Paragraphs>119</Paragraphs>
  <Slides>17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 Prático de Neuroaprendizagem para Educadores</dc:title>
  <dc:subject>Neuroaprendizagem</dc:subject>
  <dc:creator>Leandro Henrique Lopes Da Silva</dc:creator>
  <cp:lastModifiedBy>Leandro Henrique Lopes da Silva</cp:lastModifiedBy>
  <cp:revision>6</cp:revision>
  <dcterms:created xsi:type="dcterms:W3CDTF">2024-05-23T14:29:01Z</dcterms:created>
  <dcterms:modified xsi:type="dcterms:W3CDTF">2024-05-23T22:40:28Z</dcterms:modified>
</cp:coreProperties>
</file>